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3" r:id="rId3"/>
    <p:sldId id="264" r:id="rId4"/>
    <p:sldId id="265" r:id="rId5"/>
    <p:sldId id="294" r:id="rId6"/>
    <p:sldId id="273" r:id="rId7"/>
    <p:sldId id="295" r:id="rId8"/>
    <p:sldId id="288" r:id="rId9"/>
    <p:sldId id="289" r:id="rId10"/>
    <p:sldId id="291" r:id="rId11"/>
    <p:sldId id="29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8" autoAdjust="0"/>
    <p:restoredTop sz="66088" autoAdjust="0"/>
  </p:normalViewPr>
  <p:slideViewPr>
    <p:cSldViewPr snapToGrid="0">
      <p:cViewPr varScale="1">
        <p:scale>
          <a:sx n="68" d="100"/>
          <a:sy n="68" d="100"/>
        </p:scale>
        <p:origin x="1098" y="6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Welcome.  Thank you to all the authors, teams, panelists, attendees.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93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64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to say others not doing anything</a:t>
            </a:r>
          </a:p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PQCrypto</a:t>
            </a:r>
            <a:r>
              <a:rPr lang="en-US" dirty="0"/>
              <a:t> this year in Chongqing, China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39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These are understood to be preliminary estimates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59114-1628-4746-B688-74BB56D13E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20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1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15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comments offering advice, caution.  Adam said probably not worth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1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are looking for mature schemes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 We still would prefer MUCH more hardware analysis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 The PQC-Hardware-Forum is open, but not used yet [[This is the "primary point in time" that we could encourage kicking off more discussion there..]]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PERFORMANCE: How do the schemes perform on constrained hardware? Do they all "fit"? Are there large changes in performance vs. the software implementations we already have?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SECURITY: Side-channel analysis -- this area is still /mostly/ wide-open. We are listening intently for any work on side-channel attacks and side-channel resilience.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Please give us: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New side-channel attacks on the concrete candidates, evaluate this in practice!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Theoretical, high-level analysis of how resistant these schemes' hardness assumptions are to side-channel attacks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Practical "side-channel masking" -- either "masked implementations," "re-ordering of algorithms' code to prevent attacks,"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08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8/27/2019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8/27/2019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8/27/2019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8/27/2019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8/27/2019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8/27/2019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8/27/2019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8/27/2019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qc-comments@nist.gov" TargetMode="External"/><Relationship Id="rId2" Type="http://schemas.openxmlformats.org/officeDocument/2006/relationships/hyperlink" Target="http://www.nist.gov/pqcrypt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s680.nist.gov/publication/get_pdf.cfm?pub_id=90159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vlpubs.nist.gov/nistpubs/ir/2016/NIST.IR.8105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rojects/Post-Quantum-Cryptography/Round-1-Submission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7487/RFC839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rc.nist.gov/CSRC/media/Projects/Stateful-Hash-Based-Signatures/documents/stateful-HBS-misuse-resistance-public-comments-April2019.pdf" TargetMode="External"/><Relationship Id="rId5" Type="http://schemas.openxmlformats.org/officeDocument/2006/relationships/hyperlink" Target="https://csrc.nist.gov/news/2019/stateful-hbs-request-for-public-comments" TargetMode="External"/><Relationship Id="rId4" Type="http://schemas.openxmlformats.org/officeDocument/2006/relationships/hyperlink" Target="https://mailarchive.ietf.org/arch/msg/cfrg/K-BxrBhh_VEL4F32_N1UPfiVlq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Round</a:t>
            </a:r>
            <a:br>
              <a:rPr lang="en-US" dirty="0"/>
            </a:br>
            <a:r>
              <a:rPr lang="en-US" sz="3600" dirty="0"/>
              <a:t>of the NIST PQC Standardization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Dustin Moody</a:t>
            </a:r>
          </a:p>
        </p:txBody>
      </p:sp>
      <p:pic>
        <p:nvPicPr>
          <p:cNvPr id="1026" name="Picture 2" descr="Image result for uc santa barbara">
            <a:extLst>
              <a:ext uri="{FF2B5EF4-FFF2-40B4-BE49-F238E27FC236}">
                <a16:creationId xmlns:a16="http://schemas.microsoft.com/office/drawing/2014/main" id="{5FA0F4AE-9190-4737-8C97-BF7DD0A47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5" y="320487"/>
            <a:ext cx="5572773" cy="289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nist logo">
            <a:extLst>
              <a:ext uri="{FF2B5EF4-FFF2-40B4-BE49-F238E27FC236}">
                <a16:creationId xmlns:a16="http://schemas.microsoft.com/office/drawing/2014/main" id="{77B01F08-EF99-4735-B5EC-8DE1BEDB5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320" y="5638800"/>
            <a:ext cx="1957198" cy="89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E72A0-A0F9-43FF-9C3F-F44DC92A1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65126"/>
            <a:ext cx="9601200" cy="748172"/>
          </a:xfrm>
        </p:spPr>
        <p:txBody>
          <a:bodyPr/>
          <a:lstStyle/>
          <a:p>
            <a:r>
              <a:rPr lang="en-US" dirty="0"/>
              <a:t>What NIST wants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DEEC6-CB00-4F2E-8C90-252D83B45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569" y="1378635"/>
            <a:ext cx="7052405" cy="5114240"/>
          </a:xfrm>
        </p:spPr>
        <p:txBody>
          <a:bodyPr>
            <a:normAutofit/>
          </a:bodyPr>
          <a:lstStyle/>
          <a:p>
            <a:r>
              <a:rPr lang="en-US" dirty="0"/>
              <a:t>Performance (</a:t>
            </a:r>
            <a:r>
              <a:rPr lang="en-US" dirty="0" err="1"/>
              <a:t>hardware+software</a:t>
            </a:r>
            <a:r>
              <a:rPr lang="en-US" dirty="0"/>
              <a:t>) will play more of a role</a:t>
            </a:r>
          </a:p>
          <a:p>
            <a:pPr lvl="1"/>
            <a:r>
              <a:rPr lang="en-US" dirty="0"/>
              <a:t>More benchmarks</a:t>
            </a:r>
          </a:p>
          <a:p>
            <a:pPr lvl="1"/>
            <a:r>
              <a:rPr lang="en-US" dirty="0"/>
              <a:t>For hardware, NIST asks to focus on Cortex M4 (with all options) and Artix-7</a:t>
            </a:r>
          </a:p>
          <a:p>
            <a:pPr lvl="2"/>
            <a:r>
              <a:rPr lang="en-US" dirty="0"/>
              <a:t>pqc-hardware-forum</a:t>
            </a:r>
          </a:p>
          <a:p>
            <a:pPr lvl="1"/>
            <a:r>
              <a:rPr lang="en-US" dirty="0"/>
              <a:t>How do schemes perform on constrained devices?</a:t>
            </a:r>
          </a:p>
          <a:p>
            <a:pPr lvl="1"/>
            <a:r>
              <a:rPr lang="en-US" dirty="0"/>
              <a:t>Side-channel analysis (concrete attacks, protection, </a:t>
            </a:r>
            <a:r>
              <a:rPr lang="en-US" dirty="0" err="1"/>
              <a:t>etc</a:t>
            </a:r>
            <a:r>
              <a:rPr lang="en-US" dirty="0"/>
              <a:t>…)</a:t>
            </a:r>
          </a:p>
          <a:p>
            <a:r>
              <a:rPr lang="en-US" dirty="0"/>
              <a:t>Continued research and analysis on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/>
              <a:t> of the 2</a:t>
            </a:r>
            <a:r>
              <a:rPr lang="en-US" baseline="30000" dirty="0"/>
              <a:t>nd</a:t>
            </a:r>
            <a:r>
              <a:rPr lang="en-US" dirty="0"/>
              <a:t> round candidates</a:t>
            </a:r>
          </a:p>
          <a:p>
            <a:endParaRPr lang="en-US" dirty="0"/>
          </a:p>
          <a:p>
            <a:r>
              <a:rPr lang="en-US" dirty="0"/>
              <a:t>See how submissions fit into applications/</a:t>
            </a:r>
            <a:r>
              <a:rPr lang="en-US" dirty="0" err="1"/>
              <a:t>procotols</a:t>
            </a:r>
            <a:r>
              <a:rPr lang="en-US" dirty="0"/>
              <a:t>.  Any constraints?</a:t>
            </a:r>
          </a:p>
        </p:txBody>
      </p:sp>
      <p:pic>
        <p:nvPicPr>
          <p:cNvPr id="4" name="Picture 2" descr="Image result for i want you">
            <a:extLst>
              <a:ext uri="{FF2B5EF4-FFF2-40B4-BE49-F238E27FC236}">
                <a16:creationId xmlns:a16="http://schemas.microsoft.com/office/drawing/2014/main" id="{301147F6-370A-4BC3-BE79-5F375058A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630" y="1620931"/>
            <a:ext cx="3806053" cy="315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29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15415-4CFF-4667-950B-0128EC99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746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6198E-7090-4701-B92C-CE836D7FB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570" y="1524000"/>
            <a:ext cx="478076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Round 2 is ongoing….</a:t>
            </a:r>
          </a:p>
          <a:p>
            <a:pPr lvl="1"/>
            <a:r>
              <a:rPr lang="en-US" dirty="0"/>
              <a:t>26 candidate algorithms                            (17 encryption/KEM, 9 signatures)</a:t>
            </a:r>
          </a:p>
          <a:p>
            <a:pPr lvl="1"/>
            <a:endParaRPr lang="en-US" dirty="0"/>
          </a:p>
          <a:p>
            <a:r>
              <a:rPr lang="en-US" dirty="0"/>
              <a:t>We will continue to work in an </a:t>
            </a:r>
            <a:r>
              <a:rPr lang="en-US" dirty="0">
                <a:solidFill>
                  <a:srgbClr val="FF0000"/>
                </a:solidFill>
              </a:rPr>
              <a:t>open and transparent </a:t>
            </a:r>
            <a:r>
              <a:rPr lang="en-US" dirty="0"/>
              <a:t>manner with the crypto community for PQC standards</a:t>
            </a:r>
          </a:p>
          <a:p>
            <a:endParaRPr lang="en-US" dirty="0"/>
          </a:p>
          <a:p>
            <a:r>
              <a:rPr lang="en-US" dirty="0"/>
              <a:t>Check out: </a:t>
            </a:r>
            <a:r>
              <a:rPr lang="en-US" dirty="0">
                <a:hlinkClick r:id="rId2"/>
              </a:rPr>
              <a:t>www.nist.gov/pqcrypto</a:t>
            </a:r>
            <a:endParaRPr lang="en-US" dirty="0"/>
          </a:p>
          <a:p>
            <a:pPr lvl="1"/>
            <a:r>
              <a:rPr lang="en-US" dirty="0"/>
              <a:t>Sign up for the </a:t>
            </a:r>
            <a:r>
              <a:rPr lang="en-US" dirty="0" err="1"/>
              <a:t>pqc</a:t>
            </a:r>
            <a:r>
              <a:rPr lang="en-US" dirty="0"/>
              <a:t>-forum</a:t>
            </a:r>
          </a:p>
          <a:p>
            <a:pPr lvl="1"/>
            <a:endParaRPr lang="en-US" dirty="0"/>
          </a:p>
          <a:p>
            <a:r>
              <a:rPr lang="en-US" dirty="0"/>
              <a:t>Talk to us: </a:t>
            </a:r>
            <a:r>
              <a:rPr lang="en-US" dirty="0">
                <a:hlinkClick r:id="rId3"/>
              </a:rPr>
              <a:t>pqc-comments@nist.gov</a:t>
            </a:r>
            <a:endParaRPr lang="en-US" dirty="0"/>
          </a:p>
          <a:p>
            <a:endParaRPr lang="en-US" dirty="0"/>
          </a:p>
        </p:txBody>
      </p:sp>
      <p:pic>
        <p:nvPicPr>
          <p:cNvPr id="9218" name="Picture 2" descr="Image result for long windy road">
            <a:extLst>
              <a:ext uri="{FF2B5EF4-FFF2-40B4-BE49-F238E27FC236}">
                <a16:creationId xmlns:a16="http://schemas.microsoft.com/office/drawing/2014/main" id="{7A4ECF55-E250-40F7-A6D9-4B4B29556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262" y="1524000"/>
            <a:ext cx="4554086" cy="255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43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C10A6-C6FD-47FC-9F42-C82110F48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292837"/>
            <a:ext cx="9601200" cy="918547"/>
          </a:xfrm>
        </p:spPr>
        <p:txBody>
          <a:bodyPr/>
          <a:lstStyle/>
          <a:p>
            <a:r>
              <a:rPr lang="en-US" dirty="0"/>
              <a:t>How we got here…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5C8DB-64C9-4148-8C06-38A49E5B8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854" y="1642533"/>
            <a:ext cx="6467604" cy="4148667"/>
          </a:xfrm>
        </p:spPr>
        <p:txBody>
          <a:bodyPr>
            <a:normAutofit/>
          </a:bodyPr>
          <a:lstStyle/>
          <a:p>
            <a:r>
              <a:rPr lang="en-US" dirty="0"/>
              <a:t>NIST’s public-key crypto standards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FIPS 186</a:t>
            </a:r>
            <a:r>
              <a:rPr lang="en-US" dirty="0"/>
              <a:t>, The Digital Signature Standard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SP 800-56 A/B</a:t>
            </a:r>
            <a:r>
              <a:rPr lang="en-US" dirty="0"/>
              <a:t>, Recommendation for Pair-Wise Key Establishment Schemes Using Discrete Logarithm/Integer Factorization Cryptography</a:t>
            </a:r>
          </a:p>
          <a:p>
            <a:endParaRPr lang="en-US" dirty="0"/>
          </a:p>
          <a:p>
            <a:r>
              <a:rPr lang="en-US" dirty="0"/>
              <a:t>Quantum computers and Shor’s Algorithm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BFC34D-39CC-47FF-B935-4896FA2A5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0424" y="1098343"/>
            <a:ext cx="4843396" cy="466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7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C10A6-C6FD-47FC-9F42-C82110F48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266787"/>
            <a:ext cx="9601200" cy="546014"/>
          </a:xfrm>
        </p:spPr>
        <p:txBody>
          <a:bodyPr/>
          <a:lstStyle/>
          <a:p>
            <a:r>
              <a:rPr lang="en-US" dirty="0"/>
              <a:t>How we got here…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5C8DB-64C9-4148-8C06-38A49E5B8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999067"/>
            <a:ext cx="10955866" cy="5300133"/>
          </a:xfrm>
        </p:spPr>
        <p:txBody>
          <a:bodyPr>
            <a:normAutofit fontScale="70000" lnSpcReduction="20000"/>
          </a:bodyPr>
          <a:lstStyle/>
          <a:p>
            <a:r>
              <a:rPr lang="en-US" sz="2300" dirty="0">
                <a:solidFill>
                  <a:schemeClr val="accent3"/>
                </a:solidFill>
              </a:rPr>
              <a:t>2006</a:t>
            </a:r>
            <a:r>
              <a:rPr lang="en-US" sz="2300" dirty="0"/>
              <a:t> – 1</a:t>
            </a:r>
            <a:r>
              <a:rPr lang="en-US" sz="2300" baseline="30000" dirty="0"/>
              <a:t>st</a:t>
            </a:r>
            <a:r>
              <a:rPr lang="en-US" sz="2300" dirty="0"/>
              <a:t> </a:t>
            </a:r>
            <a:r>
              <a:rPr lang="en-US" sz="2300" dirty="0" err="1"/>
              <a:t>PQCrypto</a:t>
            </a:r>
            <a:r>
              <a:rPr lang="en-US" sz="2300" dirty="0"/>
              <a:t> conference in Leuven, Belgium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2009</a:t>
            </a:r>
            <a:r>
              <a:rPr lang="en-US" sz="2300" dirty="0"/>
              <a:t> –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NIST PQC survey </a:t>
            </a:r>
            <a:r>
              <a:rPr lang="en-US" sz="23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Quantum Resistant Public Key Cryptography: A Survey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[Perlner, Cooper]</a:t>
            </a:r>
          </a:p>
          <a:p>
            <a:r>
              <a:rPr lang="en-US" sz="23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– NIST begins PQC project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Apr 2015</a:t>
            </a:r>
            <a:r>
              <a:rPr lang="en-US" sz="2300" dirty="0"/>
              <a:t> – NIST Workshop on Cybersecurity in a Post-Quantum World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Aug 2015</a:t>
            </a:r>
            <a:r>
              <a:rPr lang="en-US" sz="2300" dirty="0"/>
              <a:t> – NSA announcement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Feb 2016</a:t>
            </a:r>
            <a:r>
              <a:rPr lang="en-US" sz="2300" dirty="0"/>
              <a:t> – NIST Report on PQC (</a:t>
            </a:r>
            <a:r>
              <a:rPr lang="en-US" sz="2300" dirty="0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NISTIR 8105</a:t>
            </a:r>
            <a:r>
              <a:rPr lang="en-US" sz="2300" dirty="0"/>
              <a:t>)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Feb 2016</a:t>
            </a:r>
            <a:r>
              <a:rPr lang="en-US" sz="2300" dirty="0"/>
              <a:t> – NIST announcement of “competition-like process” at </a:t>
            </a:r>
            <a:r>
              <a:rPr lang="en-US" sz="2300" dirty="0" err="1"/>
              <a:t>PQCrypto</a:t>
            </a:r>
            <a:r>
              <a:rPr lang="en-US" sz="2300" dirty="0"/>
              <a:t> in Japan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Dec 2016</a:t>
            </a:r>
            <a:r>
              <a:rPr lang="en-US" sz="2300" dirty="0"/>
              <a:t> – Final requirements and evaluation criteria published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Nov 2017</a:t>
            </a:r>
            <a:r>
              <a:rPr lang="en-US" sz="2300" dirty="0"/>
              <a:t> – Deadline for Submissions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Dec 2017</a:t>
            </a:r>
            <a:r>
              <a:rPr lang="en-US" sz="2300" dirty="0"/>
              <a:t> – Round 1 begins – 69 candidates accepted as “complete and proper”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Apr 2018</a:t>
            </a:r>
            <a:r>
              <a:rPr lang="en-US" sz="2300" dirty="0"/>
              <a:t> – 1</a:t>
            </a:r>
            <a:r>
              <a:rPr lang="en-US" sz="2300" baseline="30000" dirty="0"/>
              <a:t>st</a:t>
            </a:r>
            <a:r>
              <a:rPr lang="en-US" sz="2300" dirty="0"/>
              <a:t> NIST PQC Standardization Workshop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Jan 2019</a:t>
            </a:r>
            <a:r>
              <a:rPr lang="en-US" sz="2300" dirty="0"/>
              <a:t> – Round 2 candidates announced</a:t>
            </a:r>
          </a:p>
          <a:p>
            <a:r>
              <a:rPr lang="en-US" sz="2300" dirty="0">
                <a:solidFill>
                  <a:schemeClr val="accent3"/>
                </a:solidFill>
              </a:rPr>
              <a:t>Aug 2019</a:t>
            </a:r>
            <a:r>
              <a:rPr lang="en-US" sz="2300" dirty="0"/>
              <a:t> – </a:t>
            </a:r>
            <a:r>
              <a:rPr lang="en-US" sz="2300" dirty="0">
                <a:solidFill>
                  <a:schemeClr val="accent6"/>
                </a:solidFill>
              </a:rPr>
              <a:t>2</a:t>
            </a:r>
            <a:r>
              <a:rPr lang="en-US" sz="2300" baseline="30000" dirty="0">
                <a:solidFill>
                  <a:schemeClr val="accent6"/>
                </a:solidFill>
              </a:rPr>
              <a:t>nd</a:t>
            </a:r>
            <a:r>
              <a:rPr lang="en-US" sz="2300" dirty="0">
                <a:solidFill>
                  <a:schemeClr val="accent6"/>
                </a:solidFill>
              </a:rPr>
              <a:t> NIST PQC Standardization Workshop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1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DA085-68F6-4E30-B8CC-BB399ED0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34577"/>
            <a:ext cx="9601200" cy="932224"/>
          </a:xfrm>
        </p:spPr>
        <p:txBody>
          <a:bodyPr/>
          <a:lstStyle/>
          <a:p>
            <a:r>
              <a:rPr lang="en-US" dirty="0"/>
              <a:t>The “Competition”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92739-3687-4FE8-B331-4E1DB7472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09627"/>
            <a:ext cx="9601200" cy="4331677"/>
          </a:xfrm>
        </p:spPr>
        <p:txBody>
          <a:bodyPr>
            <a:normAutofit/>
          </a:bodyPr>
          <a:lstStyle/>
          <a:p>
            <a:r>
              <a:rPr lang="en-US" dirty="0"/>
              <a:t>Scope: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Digital Signatures</a:t>
            </a:r>
          </a:p>
          <a:p>
            <a:pPr lvl="2"/>
            <a:r>
              <a:rPr lang="en-US" dirty="0"/>
              <a:t>EUF-CMA up to 2</a:t>
            </a:r>
            <a:r>
              <a:rPr lang="en-US" baseline="30000" dirty="0"/>
              <a:t>64</a:t>
            </a:r>
            <a:r>
              <a:rPr lang="en-US" dirty="0"/>
              <a:t> signature queries</a:t>
            </a:r>
          </a:p>
          <a:p>
            <a:pPr lvl="2"/>
            <a:endParaRPr lang="en-US" dirty="0"/>
          </a:p>
          <a:p>
            <a:pPr lvl="1"/>
            <a:r>
              <a:rPr lang="en-US" dirty="0">
                <a:solidFill>
                  <a:schemeClr val="accent3"/>
                </a:solidFill>
              </a:rPr>
              <a:t>Public-key Encryption / Key-Encapsulation Mechanisms </a:t>
            </a:r>
            <a:r>
              <a:rPr lang="en-US" dirty="0"/>
              <a:t>(KEMs)</a:t>
            </a:r>
          </a:p>
          <a:p>
            <a:pPr lvl="2"/>
            <a:r>
              <a:rPr lang="en-US" dirty="0"/>
              <a:t>IND-CCA up to 2</a:t>
            </a:r>
            <a:r>
              <a:rPr lang="en-US" baseline="30000" dirty="0"/>
              <a:t>64 </a:t>
            </a:r>
            <a:r>
              <a:rPr lang="en-US" dirty="0"/>
              <a:t>decryption/decapsulation queries</a:t>
            </a:r>
          </a:p>
          <a:p>
            <a:pPr lvl="2"/>
            <a:r>
              <a:rPr lang="en-US" dirty="0"/>
              <a:t>IND-CPA option</a:t>
            </a:r>
          </a:p>
          <a:p>
            <a:endParaRPr lang="en-US" dirty="0"/>
          </a:p>
          <a:p>
            <a:r>
              <a:rPr lang="en-US" dirty="0"/>
              <a:t>Open and transparent process</a:t>
            </a:r>
          </a:p>
          <a:p>
            <a:r>
              <a:rPr lang="en-US" dirty="0"/>
              <a:t>Unlike previous AES and SHA-3 competitions, there will not be a single “winner”</a:t>
            </a:r>
          </a:p>
        </p:txBody>
      </p:sp>
    </p:spTree>
    <p:extLst>
      <p:ext uri="{BB962C8B-B14F-4D97-AF65-F5344CB8AC3E}">
        <p14:creationId xmlns:p14="http://schemas.microsoft.com/office/powerpoint/2010/main" val="15982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C7E0-B121-41C9-BC29-2206B2262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173042"/>
            <a:ext cx="10512862" cy="811703"/>
          </a:xfrm>
        </p:spPr>
        <p:txBody>
          <a:bodyPr/>
          <a:lstStyle/>
          <a:p>
            <a:r>
              <a:rPr lang="en-US"/>
              <a:t>Evaluation Criteria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483B7-BDE2-4A52-8334-A7FF17E5B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95" y="1048789"/>
            <a:ext cx="11477810" cy="552024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Security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– against both classical and quantum attacks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NIST asked submitters to focus on levels 1,2, and 3.  </a:t>
            </a:r>
            <a:r>
              <a:rPr lang="en-US" sz="1799" dirty="0"/>
              <a:t>(Levels 4 and 5 are for very high security)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Performance</a:t>
            </a:r>
            <a:r>
              <a:rPr lang="en-US" dirty="0"/>
              <a:t> – measured on various classical platforms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Other properties</a:t>
            </a:r>
            <a:r>
              <a:rPr lang="en-US" dirty="0"/>
              <a:t>: Drop-in replacements, Perfect forward secrecy, Resistance to side-channel attacks, Simplicity and flexibility, Misuse resistance, etc.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BD7ED7E-15DA-472A-8098-D9FAE08BC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904991"/>
              </p:ext>
            </p:extLst>
          </p:nvPr>
        </p:nvGraphicFramePr>
        <p:xfrm>
          <a:off x="2265102" y="1585036"/>
          <a:ext cx="8121653" cy="222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764">
                  <a:extLst>
                    <a:ext uri="{9D8B030D-6E8A-4147-A177-3AD203B41FA5}">
                      <a16:colId xmlns:a16="http://schemas.microsoft.com/office/drawing/2014/main" val="453178185"/>
                    </a:ext>
                  </a:extLst>
                </a:gridCol>
                <a:gridCol w="7283889">
                  <a:extLst>
                    <a:ext uri="{9D8B030D-6E8A-4147-A177-3AD203B41FA5}">
                      <a16:colId xmlns:a16="http://schemas.microsoft.com/office/drawing/2014/main" val="4028195574"/>
                    </a:ext>
                  </a:extLst>
                </a:gridCol>
              </a:tblGrid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Level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Security</a:t>
                      </a:r>
                      <a:r>
                        <a:rPr lang="en-US" sz="1600" baseline="0"/>
                        <a:t> Description</a:t>
                      </a:r>
                      <a:endParaRPr lang="en-US" sz="1600" dirty="0"/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3270265095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</a:t>
                      </a:r>
                      <a:r>
                        <a:rPr lang="en-US" sz="1600" baseline="0"/>
                        <a:t> least as hard to break as AES128   (exhaustive key search</a:t>
                      </a:r>
                      <a:r>
                        <a:rPr lang="en-US" sz="1600" baseline="0" dirty="0"/>
                        <a:t>)</a:t>
                      </a:r>
                      <a:endParaRPr lang="en-US" sz="1600" dirty="0"/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3473665551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II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least as hard to break as SHA256   (collision search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2582847432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III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At</a:t>
                      </a:r>
                      <a:r>
                        <a:rPr lang="en-US" sz="1600" baseline="0"/>
                        <a:t> least as hard to break as AES192    (exhaustive key search</a:t>
                      </a:r>
                      <a:r>
                        <a:rPr lang="en-US" sz="1600" baseline="0" dirty="0"/>
                        <a:t>)</a:t>
                      </a:r>
                      <a:endParaRPr lang="en-US" sz="1600" dirty="0"/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842454230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IV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At least as hard to break as SHA384    (collision search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846589921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At</a:t>
                      </a:r>
                      <a:r>
                        <a:rPr lang="en-US" sz="1600" baseline="0" dirty="0"/>
                        <a:t> least as hard to break as AES256    (exhaustive key search)</a:t>
                      </a:r>
                      <a:endParaRPr lang="en-US" sz="1600" dirty="0"/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4127154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97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FDCCB-F22C-483D-8562-DD1407EB76E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9787" y="499532"/>
            <a:ext cx="9601200" cy="784225"/>
          </a:xfrm>
        </p:spPr>
        <p:txBody>
          <a:bodyPr/>
          <a:lstStyle/>
          <a:p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Round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B6410-885B-4AFA-837B-91E5D583A61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9787" y="1486958"/>
            <a:ext cx="10512425" cy="4351338"/>
          </a:xfrm>
        </p:spPr>
        <p:txBody>
          <a:bodyPr/>
          <a:lstStyle/>
          <a:p>
            <a:r>
              <a:rPr lang="en-US" dirty="0"/>
              <a:t>82 submissions received. </a:t>
            </a:r>
          </a:p>
          <a:p>
            <a:r>
              <a:rPr lang="en-US" sz="2800" dirty="0">
                <a:hlinkClick r:id="rId3"/>
              </a:rPr>
              <a:t>69 accepted </a:t>
            </a:r>
            <a:r>
              <a:rPr lang="en-US" sz="2800" dirty="0"/>
              <a:t>as “complete and proper”   (5 withdrew)</a:t>
            </a:r>
          </a:p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1D6C77-BECA-4491-9587-62888BB867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947540"/>
              </p:ext>
            </p:extLst>
          </p:nvPr>
        </p:nvGraphicFramePr>
        <p:xfrm>
          <a:off x="1744133" y="2677585"/>
          <a:ext cx="8026401" cy="33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7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9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4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Signatures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KEM/Encryption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Lattice-based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Code-based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Multi-variate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Symmetric-based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Total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FDCCB-F22C-483D-8562-DD1407EB76E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9787" y="499532"/>
            <a:ext cx="9601200" cy="78422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strike="sngStrike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US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Round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Round Candidates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1D6C77-BECA-4491-9587-62888BB867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044008"/>
              </p:ext>
            </p:extLst>
          </p:nvPr>
        </p:nvGraphicFramePr>
        <p:xfrm>
          <a:off x="1627186" y="1771799"/>
          <a:ext cx="9210147" cy="4205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943">
                  <a:extLst>
                    <a:ext uri="{9D8B030D-6E8A-4147-A177-3AD203B41FA5}">
                      <a16:colId xmlns:a16="http://schemas.microsoft.com/office/drawing/2014/main" val="1073821894"/>
                    </a:ext>
                  </a:extLst>
                </a:gridCol>
                <a:gridCol w="1243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564">
                  <a:extLst>
                    <a:ext uri="{9D8B030D-6E8A-4147-A177-3AD203B41FA5}">
                      <a16:colId xmlns:a16="http://schemas.microsoft.com/office/drawing/2014/main" val="3957300575"/>
                    </a:ext>
                  </a:extLst>
                </a:gridCol>
                <a:gridCol w="1204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4703">
                  <a:extLst>
                    <a:ext uri="{9D8B030D-6E8A-4147-A177-3AD203B41FA5}">
                      <a16:colId xmlns:a16="http://schemas.microsoft.com/office/drawing/2014/main" val="1486957725"/>
                    </a:ext>
                  </a:extLst>
                </a:gridCol>
              </a:tblGrid>
              <a:tr h="5257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Signatures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KEM/Encryption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08">
                <a:tc>
                  <a:txBody>
                    <a:bodyPr/>
                    <a:lstStyle/>
                    <a:p>
                      <a:r>
                        <a:rPr lang="en-US" sz="2000" dirty="0"/>
                        <a:t>Lattice-based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20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08">
                <a:tc>
                  <a:txBody>
                    <a:bodyPr/>
                    <a:lstStyle/>
                    <a:p>
                      <a:r>
                        <a:rPr lang="en-US" sz="2000" dirty="0"/>
                        <a:t>Code-based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20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708">
                <a:tc>
                  <a:txBody>
                    <a:bodyPr/>
                    <a:lstStyle/>
                    <a:p>
                      <a:r>
                        <a:rPr lang="en-US" sz="2000" dirty="0"/>
                        <a:t>Multi-variate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08">
                <a:tc>
                  <a:txBody>
                    <a:bodyPr/>
                    <a:lstStyle/>
                    <a:p>
                      <a:r>
                        <a:rPr lang="en-US" sz="2000" dirty="0"/>
                        <a:t>Symmetric-based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strike="sngStrik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708">
                <a:tc>
                  <a:txBody>
                    <a:bodyPr/>
                    <a:lstStyle/>
                    <a:p>
                      <a:r>
                        <a:rPr lang="en-US" sz="2000" dirty="0"/>
                        <a:t>Other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70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strike="sngStrik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strike="sngStrik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strike="sngStrik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708">
                <a:tc>
                  <a:txBody>
                    <a:bodyPr/>
                    <a:lstStyle/>
                    <a:p>
                      <a:r>
                        <a:rPr lang="en-US" sz="2000" dirty="0"/>
                        <a:t>Total</a:t>
                      </a:r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trike="sngStrike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05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93B5-28F5-4DC2-A2CA-67C9253E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Round (and beyond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08217-AA93-4DA5-8657-CFFE1444A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Aug 22-24, 2019 – 2</a:t>
            </a:r>
            <a:r>
              <a:rPr lang="en-US" baseline="30000" dirty="0"/>
              <a:t>nd</a:t>
            </a:r>
            <a:r>
              <a:rPr lang="en-US" dirty="0"/>
              <a:t> NIST PQC Standardization workshop, co-located with CRYPTO in Santa Barbara, CA</a:t>
            </a:r>
          </a:p>
          <a:p>
            <a:pPr lvl="1"/>
            <a:endParaRPr lang="en-US" dirty="0"/>
          </a:p>
          <a:p>
            <a:r>
              <a:rPr lang="en-US" dirty="0"/>
              <a:t>Expected to last 12-18 months, after likely a 3</a:t>
            </a:r>
            <a:r>
              <a:rPr lang="en-US" baseline="30000" dirty="0"/>
              <a:t>rd</a:t>
            </a:r>
            <a:r>
              <a:rPr lang="en-US" dirty="0"/>
              <a:t> Round</a:t>
            </a:r>
          </a:p>
          <a:p>
            <a:endParaRPr lang="en-US" dirty="0"/>
          </a:p>
          <a:p>
            <a:r>
              <a:rPr lang="en-US" dirty="0"/>
              <a:t>Overall timeline: we still expect draft standards around 2022ish</a:t>
            </a:r>
          </a:p>
          <a:p>
            <a:pPr lvl="1"/>
            <a:r>
              <a:rPr lang="en-US" dirty="0"/>
              <a:t>(but reserve the right to change this!)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4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09876-0DB8-4428-BA17-030AD329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8187"/>
            <a:ext cx="9601200" cy="1142385"/>
          </a:xfrm>
        </p:spPr>
        <p:txBody>
          <a:bodyPr/>
          <a:lstStyle/>
          <a:p>
            <a:r>
              <a:rPr lang="en-US" dirty="0"/>
              <a:t>Stateful Hash-based 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CF34-0844-488B-A006-4D919AF39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2031"/>
            <a:ext cx="9601200" cy="415917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NIST plans to approve stateful hash-based signatures</a:t>
            </a:r>
          </a:p>
          <a:p>
            <a:pPr lvl="1"/>
            <a:r>
              <a:rPr lang="en-US" dirty="0"/>
              <a:t>1) XMSS, specified in </a:t>
            </a:r>
            <a:r>
              <a:rPr lang="en-US" dirty="0">
                <a:hlinkClick r:id="rId3"/>
              </a:rPr>
              <a:t>RFC 8931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2) LMS, specified in </a:t>
            </a:r>
            <a:r>
              <a:rPr lang="en-US" dirty="0">
                <a:hlinkClick r:id="rId4"/>
              </a:rPr>
              <a:t>RFC 8554</a:t>
            </a:r>
            <a:endParaRPr lang="en-US" dirty="0"/>
          </a:p>
          <a:p>
            <a:pPr lvl="2"/>
            <a:r>
              <a:rPr lang="en-US" dirty="0"/>
              <a:t>Will include their multi-tree variants, XMSS^MT and HSS</a:t>
            </a:r>
          </a:p>
          <a:p>
            <a:r>
              <a:rPr lang="en-US" dirty="0"/>
              <a:t>In Feb 2019, NIST issued a </a:t>
            </a:r>
            <a:r>
              <a:rPr lang="en-US" dirty="0">
                <a:hlinkClick r:id="rId5"/>
              </a:rPr>
              <a:t>request for public input</a:t>
            </a:r>
            <a:r>
              <a:rPr lang="en-US" dirty="0"/>
              <a:t> on how to mitigate the potential misuse of stateful HBS schemes.  </a:t>
            </a:r>
          </a:p>
          <a:p>
            <a:pPr lvl="1"/>
            <a:r>
              <a:rPr lang="en-US" dirty="0"/>
              <a:t>See comments received </a:t>
            </a:r>
            <a:r>
              <a:rPr lang="en-US" dirty="0">
                <a:hlinkClick r:id="rId6"/>
              </a:rPr>
              <a:t>here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Will recommend HBS schemes limited to scenarios in which a digital signature scheme needs to be deployed soon, but where risks of accidental one-time key reuse can be minimized</a:t>
            </a:r>
          </a:p>
          <a:p>
            <a:endParaRPr lang="en-US" dirty="0"/>
          </a:p>
          <a:p>
            <a:r>
              <a:rPr lang="en-US" dirty="0"/>
              <a:t>NIST expects to have a draft Special Publication (SP) published by the end of 2019</a:t>
            </a:r>
          </a:p>
        </p:txBody>
      </p:sp>
    </p:spTree>
    <p:extLst>
      <p:ext uri="{BB962C8B-B14F-4D97-AF65-F5344CB8AC3E}">
        <p14:creationId xmlns:p14="http://schemas.microsoft.com/office/powerpoint/2010/main" val="269820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15435</TotalTime>
  <Words>746</Words>
  <Application>Microsoft Office PowerPoint</Application>
  <PresentationFormat>Widescreen</PresentationFormat>
  <Paragraphs>181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Diamond Grid 16x9</vt:lpstr>
      <vt:lpstr>The 2nd Round of the NIST PQC Standardization Process</vt:lpstr>
      <vt:lpstr>How we got here…</vt:lpstr>
      <vt:lpstr>How we got here…</vt:lpstr>
      <vt:lpstr>The “Competition”</vt:lpstr>
      <vt:lpstr>Evaluation Criteria</vt:lpstr>
      <vt:lpstr>The 1st Round Candidates</vt:lpstr>
      <vt:lpstr>The 1st Round 2nd Round Candidates</vt:lpstr>
      <vt:lpstr>The Second Round (and beyond)</vt:lpstr>
      <vt:lpstr>Stateful Hash-based signatures</vt:lpstr>
      <vt:lpstr>What NIST wants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2nd Round of the NIST PQC Standardization Process</dc:title>
  <dc:creator>Moody, Dustin (Fed)</dc:creator>
  <cp:lastModifiedBy>Moody, Dustin (Fed)</cp:lastModifiedBy>
  <cp:revision>50</cp:revision>
  <dcterms:created xsi:type="dcterms:W3CDTF">2019-08-06T14:49:49Z</dcterms:created>
  <dcterms:modified xsi:type="dcterms:W3CDTF">2019-08-27T13:35:40Z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